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57" r:id="rId4"/>
    <p:sldId id="260" r:id="rId5"/>
    <p:sldId id="265" r:id="rId6"/>
    <p:sldId id="266" r:id="rId7"/>
    <p:sldId id="268" r:id="rId8"/>
    <p:sldId id="262" r:id="rId9"/>
    <p:sldId id="263" r:id="rId10"/>
    <p:sldId id="259" r:id="rId11"/>
    <p:sldId id="261"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9D8F664-5D2D-4599-85ED-D785084AEFD6}" type="datetimeFigureOut">
              <a:rPr lang="en-US" smtClean="0"/>
              <a:pPr/>
              <a:t>12/7/2010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3EE6CC-54C8-40BC-969C-C339F7C8795C}" type="slidenum">
              <a:rPr lang="en-US" smtClean="0"/>
              <a:pPr/>
              <a:t>‹#›</a:t>
            </a:fld>
            <a:endParaRPr lang="en-U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D8F664-5D2D-4599-85ED-D785084AEFD6}" type="datetimeFigureOut">
              <a:rPr lang="en-US" smtClean="0"/>
              <a:pPr/>
              <a:t>12/7/2010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3EE6CC-54C8-40BC-969C-C339F7C8795C}" type="slidenum">
              <a:rPr lang="en-US" smtClean="0"/>
              <a:pPr/>
              <a:t>‹#›</a:t>
            </a:fld>
            <a:endParaRPr 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D8F664-5D2D-4599-85ED-D785084AEFD6}" type="datetimeFigureOut">
              <a:rPr lang="en-US" smtClean="0"/>
              <a:pPr/>
              <a:t>12/7/2010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3EE6CC-54C8-40BC-969C-C339F7C8795C}" type="slidenum">
              <a:rPr lang="en-US" smtClean="0"/>
              <a:pPr/>
              <a:t>‹#›</a:t>
            </a:fld>
            <a:endParaRPr lang="en-U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D8F664-5D2D-4599-85ED-D785084AEFD6}" type="datetimeFigureOut">
              <a:rPr lang="en-US" smtClean="0"/>
              <a:pPr/>
              <a:t>12/7/2010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3EE6CC-54C8-40BC-969C-C339F7C8795C}" type="slidenum">
              <a:rPr lang="en-US" smtClean="0"/>
              <a:pPr/>
              <a:t>‹#›</a:t>
            </a:fld>
            <a:endParaRPr lang="en-U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D8F664-5D2D-4599-85ED-D785084AEFD6}" type="datetimeFigureOut">
              <a:rPr lang="en-US" smtClean="0"/>
              <a:pPr/>
              <a:t>12/7/2010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3EE6CC-54C8-40BC-969C-C339F7C8795C}" type="slidenum">
              <a:rPr lang="en-US" smtClean="0"/>
              <a:pPr/>
              <a:t>‹#›</a:t>
            </a:fld>
            <a:endParaRPr lang="en-US"/>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9D8F664-5D2D-4599-85ED-D785084AEFD6}" type="datetimeFigureOut">
              <a:rPr lang="en-US" smtClean="0"/>
              <a:pPr/>
              <a:t>12/7/2010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3EE6CC-54C8-40BC-969C-C339F7C8795C}" type="slidenum">
              <a:rPr lang="en-US" smtClean="0"/>
              <a:pPr/>
              <a:t>‹#›</a:t>
            </a:fld>
            <a:endParaRPr 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9D8F664-5D2D-4599-85ED-D785084AEFD6}" type="datetimeFigureOut">
              <a:rPr lang="en-US" smtClean="0"/>
              <a:pPr/>
              <a:t>12/7/2010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3EE6CC-54C8-40BC-969C-C339F7C8795C}" type="slidenum">
              <a:rPr lang="en-US" smtClean="0"/>
              <a:pPr/>
              <a:t>‹#›</a:t>
            </a:fld>
            <a:endParaRPr 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9D8F664-5D2D-4599-85ED-D785084AEFD6}" type="datetimeFigureOut">
              <a:rPr lang="en-US" smtClean="0"/>
              <a:pPr/>
              <a:t>12/7/2010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3EE6CC-54C8-40BC-969C-C339F7C8795C}" type="slidenum">
              <a:rPr lang="en-US" smtClean="0"/>
              <a:pPr/>
              <a:t>‹#›</a:t>
            </a:fld>
            <a:endParaRPr 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D8F664-5D2D-4599-85ED-D785084AEFD6}" type="datetimeFigureOut">
              <a:rPr lang="en-US" smtClean="0"/>
              <a:pPr/>
              <a:t>12/7/2010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3EE6CC-54C8-40BC-969C-C339F7C8795C}" type="slidenum">
              <a:rPr lang="en-US" smtClean="0"/>
              <a:pPr/>
              <a:t>‹#›</a:t>
            </a:fld>
            <a:endParaRPr lang="en-U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D8F664-5D2D-4599-85ED-D785084AEFD6}" type="datetimeFigureOut">
              <a:rPr lang="en-US" smtClean="0"/>
              <a:pPr/>
              <a:t>12/7/2010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3EE6CC-54C8-40BC-969C-C339F7C8795C}" type="slidenum">
              <a:rPr lang="en-US" smtClean="0"/>
              <a:pPr/>
              <a:t>‹#›</a:t>
            </a:fld>
            <a:endParaRPr lang="en-U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D8F664-5D2D-4599-85ED-D785084AEFD6}" type="datetimeFigureOut">
              <a:rPr lang="en-US" smtClean="0"/>
              <a:pPr/>
              <a:t>12/7/2010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3EE6CC-54C8-40BC-969C-C339F7C8795C}" type="slidenum">
              <a:rPr lang="en-US" smtClean="0"/>
              <a:pPr/>
              <a:t>‹#›</a:t>
            </a:fld>
            <a:endParaRPr lang="en-U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D8F664-5D2D-4599-85ED-D785084AEFD6}" type="datetimeFigureOut">
              <a:rPr lang="en-US" smtClean="0"/>
              <a:pPr/>
              <a:t>12/7/2010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3EE6CC-54C8-40BC-969C-C339F7C8795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mdk12.org/instruction/curriculum/science/standard6/grade_6_8_info.html" TargetMode="External"/><Relationship Id="rId2" Type="http://schemas.openxmlformats.org/officeDocument/2006/relationships/hyperlink" Target="http://www.chesapeakebay.net/bayfaq.aspx?menuitem=14589#mile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143000"/>
            <a:ext cx="7772400" cy="1828800"/>
          </a:xfrm>
        </p:spPr>
        <p:txBody>
          <a:bodyPr/>
          <a:lstStyle/>
          <a:p>
            <a:r>
              <a:rPr lang="en-US" dirty="0" smtClean="0">
                <a:latin typeface="Berlin Sans FB Demi" pitchFamily="34" charset="0"/>
              </a:rPr>
              <a:t>Taking a Trip Down to the Bay</a:t>
            </a:r>
            <a:endParaRPr lang="en-US" dirty="0">
              <a:latin typeface="Berlin Sans FB Demi" pitchFamily="34" charset="0"/>
            </a:endParaRPr>
          </a:p>
        </p:txBody>
      </p:sp>
      <p:sp>
        <p:nvSpPr>
          <p:cNvPr id="5" name="Subtitle 4"/>
          <p:cNvSpPr>
            <a:spLocks noGrp="1"/>
          </p:cNvSpPr>
          <p:nvPr>
            <p:ph type="subTitle" idx="1"/>
          </p:nvPr>
        </p:nvSpPr>
        <p:spPr/>
        <p:txBody>
          <a:bodyPr/>
          <a:lstStyle/>
          <a:p>
            <a:r>
              <a:rPr lang="en-US" dirty="0" smtClean="0">
                <a:solidFill>
                  <a:schemeClr val="accent6">
                    <a:lumMod val="60000"/>
                    <a:lumOff val="40000"/>
                  </a:schemeClr>
                </a:solidFill>
              </a:rPr>
              <a:t>How do </a:t>
            </a:r>
            <a:r>
              <a:rPr lang="en-US" b="1" u="sng" dirty="0" smtClean="0">
                <a:solidFill>
                  <a:schemeClr val="accent6">
                    <a:lumMod val="60000"/>
                    <a:lumOff val="40000"/>
                  </a:schemeClr>
                </a:solidFill>
              </a:rPr>
              <a:t>WE</a:t>
            </a:r>
            <a:r>
              <a:rPr lang="en-US" dirty="0" smtClean="0">
                <a:solidFill>
                  <a:schemeClr val="accent6">
                    <a:lumMod val="60000"/>
                    <a:lumOff val="40000"/>
                  </a:schemeClr>
                </a:solidFill>
              </a:rPr>
              <a:t> impact the Chesapeake Bay?</a:t>
            </a:r>
            <a:endParaRPr lang="en-US" dirty="0">
              <a:solidFill>
                <a:schemeClr val="accent6">
                  <a:lumMod val="60000"/>
                  <a:lumOff val="40000"/>
                </a:schemeClr>
              </a:solidFill>
            </a:endParaRPr>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And This?</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2133600" y="1219200"/>
            <a:ext cx="4543425" cy="5322016"/>
          </a:xfrm>
          <a:prstGeom prst="rect">
            <a:avLst/>
          </a:prstGeom>
          <a:noFill/>
          <a:ln w="9525">
            <a:noFill/>
            <a:miter lim="800000"/>
            <a:headEnd/>
            <a:tailEnd/>
          </a:ln>
        </p:spPr>
      </p:pic>
      <p:sp>
        <p:nvSpPr>
          <p:cNvPr id="6" name="Oval 5"/>
          <p:cNvSpPr/>
          <p:nvPr/>
        </p:nvSpPr>
        <p:spPr>
          <a:xfrm flipH="1">
            <a:off x="5532119" y="5562600"/>
            <a:ext cx="45719" cy="76200"/>
          </a:xfrm>
          <a:prstGeom prst="ellipse">
            <a:avLst/>
          </a:prstGeom>
          <a:solidFill>
            <a:srgbClr val="7030A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85800" y="5791200"/>
            <a:ext cx="3200400" cy="369332"/>
          </a:xfrm>
          <a:prstGeom prst="rect">
            <a:avLst/>
          </a:prstGeom>
          <a:solidFill>
            <a:schemeClr val="bg2">
              <a:lumMod val="75000"/>
            </a:schemeClr>
          </a:solidFill>
        </p:spPr>
        <p:txBody>
          <a:bodyPr wrap="square" rtlCol="0">
            <a:spAutoFit/>
          </a:bodyPr>
          <a:lstStyle/>
          <a:p>
            <a:r>
              <a:rPr lang="en-US" dirty="0" smtClean="0"/>
              <a:t>The Chesapeake Bay Watershed</a:t>
            </a:r>
            <a:endParaRPr lang="en-US" dirty="0"/>
          </a:p>
        </p:txBody>
      </p:sp>
      <p:sp>
        <p:nvSpPr>
          <p:cNvPr id="8" name="TextBox 7"/>
          <p:cNvSpPr txBox="1"/>
          <p:nvPr/>
        </p:nvSpPr>
        <p:spPr>
          <a:xfrm rot="20180814">
            <a:off x="864277" y="1661570"/>
            <a:ext cx="1143000" cy="369332"/>
          </a:xfrm>
          <a:prstGeom prst="rect">
            <a:avLst/>
          </a:prstGeom>
          <a:solidFill>
            <a:schemeClr val="bg2">
              <a:lumMod val="75000"/>
            </a:schemeClr>
          </a:solidFill>
        </p:spPr>
        <p:txBody>
          <a:bodyPr wrap="square" rtlCol="0">
            <a:spAutoFit/>
          </a:bodyPr>
          <a:lstStyle/>
          <a:p>
            <a:r>
              <a:rPr lang="en-US" dirty="0" smtClean="0"/>
              <a:t>Six States</a:t>
            </a:r>
            <a:endParaRPr lang="en-US" dirty="0"/>
          </a:p>
        </p:txBody>
      </p:sp>
      <p:sp>
        <p:nvSpPr>
          <p:cNvPr id="9" name="TextBox 8"/>
          <p:cNvSpPr txBox="1"/>
          <p:nvPr/>
        </p:nvSpPr>
        <p:spPr>
          <a:xfrm rot="1376605">
            <a:off x="6696207" y="2748600"/>
            <a:ext cx="2057400" cy="369332"/>
          </a:xfrm>
          <a:prstGeom prst="rect">
            <a:avLst/>
          </a:prstGeom>
          <a:solidFill>
            <a:schemeClr val="bg2">
              <a:lumMod val="75000"/>
            </a:schemeClr>
          </a:solidFill>
        </p:spPr>
        <p:txBody>
          <a:bodyPr wrap="square" rtlCol="0">
            <a:spAutoFit/>
          </a:bodyPr>
          <a:lstStyle/>
          <a:p>
            <a:r>
              <a:rPr lang="en-US" dirty="0" smtClean="0"/>
              <a:t>16.6 million people</a:t>
            </a:r>
            <a:endParaRPr 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sp>
        <p:nvSpPr>
          <p:cNvPr id="3" name="Content Placeholder 2"/>
          <p:cNvSpPr>
            <a:spLocks noGrp="1"/>
          </p:cNvSpPr>
          <p:nvPr>
            <p:ph idx="1"/>
          </p:nvPr>
        </p:nvSpPr>
        <p:spPr>
          <a:xfrm>
            <a:off x="381000" y="1371600"/>
            <a:ext cx="8229600" cy="4525963"/>
          </a:xfrm>
        </p:spPr>
        <p:txBody>
          <a:bodyPr>
            <a:normAutofit fontScale="92500" lnSpcReduction="10000"/>
          </a:bodyPr>
          <a:lstStyle/>
          <a:p>
            <a:r>
              <a:rPr lang="en-US" dirty="0" smtClean="0">
                <a:solidFill>
                  <a:srgbClr val="FFC000"/>
                </a:solidFill>
              </a:rPr>
              <a:t>Using the chart provided on </a:t>
            </a:r>
            <a:r>
              <a:rPr lang="en-US" dirty="0" err="1" smtClean="0">
                <a:solidFill>
                  <a:srgbClr val="FFC000"/>
                </a:solidFill>
              </a:rPr>
              <a:t>Blackbaord</a:t>
            </a:r>
            <a:r>
              <a:rPr lang="en-US" dirty="0" smtClean="0">
                <a:solidFill>
                  <a:srgbClr val="FFC000"/>
                </a:solidFill>
              </a:rPr>
              <a:t>, move the icons representing uses of the Chesapeake Bay into the proper column. The first column represents positive uses, the second represents negative uses and the third column represents uses you are unsure about or you think could be positive or negative. When your finished write a one or two sentence explanation stating what the icon represents and why you put it in the column that you chose.</a:t>
            </a:r>
            <a:endParaRPr lang="en-US" dirty="0">
              <a:solidFill>
                <a:srgbClr val="FFC000"/>
              </a:solidFill>
            </a:endParaRPr>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idx="1"/>
          </p:nvPr>
        </p:nvSpPr>
        <p:spPr/>
        <p:txBody>
          <a:bodyPr>
            <a:normAutofit/>
          </a:bodyPr>
          <a:lstStyle/>
          <a:p>
            <a:r>
              <a:rPr lang="en-US" sz="2000" dirty="0" smtClean="0"/>
              <a:t>All Pictures retrieved from Google Images</a:t>
            </a:r>
          </a:p>
          <a:p>
            <a:r>
              <a:rPr lang="en-US" sz="2000" dirty="0" smtClean="0"/>
              <a:t>Information retrieved from the Chesapeake Bay Program website found at: </a:t>
            </a:r>
            <a:r>
              <a:rPr lang="en-US" sz="2000" dirty="0" smtClean="0">
                <a:hlinkClick r:id="rId2"/>
              </a:rPr>
              <a:t>http://www.chesapeakebay.net</a:t>
            </a:r>
            <a:endParaRPr lang="en-US" sz="2000" dirty="0" smtClean="0"/>
          </a:p>
          <a:p>
            <a:r>
              <a:rPr lang="en-US" sz="2000" dirty="0" smtClean="0"/>
              <a:t>Curriculum information and objectives obtained from: </a:t>
            </a:r>
            <a:r>
              <a:rPr lang="en-US" sz="2000" dirty="0" smtClean="0">
                <a:hlinkClick r:id="rId3"/>
              </a:rPr>
              <a:t>http://www.mdk12.org/instruction/curriculum/science/standard6/grade_6_8_info.html</a:t>
            </a:r>
            <a:endParaRPr lang="en-US" sz="2000" dirty="0" smtClean="0"/>
          </a:p>
          <a:p>
            <a:endParaRPr lang="en-US" sz="2000" dirty="0" smtClean="0"/>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a:xfrm>
            <a:off x="457200" y="1447800"/>
            <a:ext cx="8229600" cy="4525963"/>
          </a:xfrm>
        </p:spPr>
        <p:txBody>
          <a:bodyPr>
            <a:normAutofit lnSpcReduction="10000"/>
          </a:bodyPr>
          <a:lstStyle/>
          <a:p>
            <a:r>
              <a:rPr lang="en-US" b="1" i="1" dirty="0" smtClean="0"/>
              <a:t>Students will be able to:</a:t>
            </a:r>
          </a:p>
          <a:p>
            <a:pPr lvl="1"/>
            <a:r>
              <a:rPr lang="en-US" b="1" dirty="0" smtClean="0"/>
              <a:t>Recognize how humans impact ecosystems through a local example; The Chesapeake Bay</a:t>
            </a:r>
          </a:p>
          <a:p>
            <a:pPr lvl="1"/>
            <a:r>
              <a:rPr lang="en-US" b="1" dirty="0" smtClean="0"/>
              <a:t>Determine how humans in the watershed use the bay</a:t>
            </a:r>
          </a:p>
          <a:p>
            <a:pPr lvl="1"/>
            <a:r>
              <a:rPr lang="en-US" b="1" dirty="0" smtClean="0"/>
              <a:t>Determine what consequences those uses might have and who they can affect</a:t>
            </a:r>
          </a:p>
          <a:p>
            <a:pPr lvl="1"/>
            <a:r>
              <a:rPr lang="en-US" b="1" dirty="0" smtClean="0"/>
              <a:t>Demonstrate their knowledge of human impacts on Bay ecology through a graphic organizer and writing.</a:t>
            </a:r>
            <a:endParaRPr lang="en-US" b="1" dirty="0"/>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6134100" cy="280035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0" y="2551628"/>
            <a:ext cx="6391275" cy="4306372"/>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6553200" y="3581400"/>
            <a:ext cx="2441273" cy="1933575"/>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5486400" y="609600"/>
            <a:ext cx="3657600" cy="2217420"/>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4572000" y="152400"/>
            <a:ext cx="3619500" cy="2857500"/>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381000" y="0"/>
            <a:ext cx="3038475" cy="4572000"/>
          </a:xfrm>
          <a:prstGeom prst="rect">
            <a:avLst/>
          </a:prstGeom>
          <a:noFill/>
          <a:ln w="9525">
            <a:noFill/>
            <a:miter lim="800000"/>
            <a:headEnd/>
            <a:tailEnd/>
          </a:ln>
        </p:spPr>
      </p:pic>
      <p:pic>
        <p:nvPicPr>
          <p:cNvPr id="5124" name="Picture 4"/>
          <p:cNvPicPr>
            <a:picLocks noChangeAspect="1" noChangeArrowheads="1"/>
          </p:cNvPicPr>
          <p:nvPr/>
        </p:nvPicPr>
        <p:blipFill>
          <a:blip r:embed="rId4" cstate="print"/>
          <a:srcRect/>
          <a:stretch>
            <a:fillRect/>
          </a:stretch>
        </p:blipFill>
        <p:spPr bwMode="auto">
          <a:xfrm>
            <a:off x="838200" y="4953000"/>
            <a:ext cx="1905000" cy="1524000"/>
          </a:xfrm>
          <a:prstGeom prst="rect">
            <a:avLst/>
          </a:prstGeom>
          <a:noFill/>
          <a:ln w="9525">
            <a:noFill/>
            <a:miter lim="800000"/>
            <a:headEnd/>
            <a:tailEnd/>
          </a:ln>
        </p:spPr>
      </p:pic>
      <p:pic>
        <p:nvPicPr>
          <p:cNvPr id="5125" name="Picture 5"/>
          <p:cNvPicPr>
            <a:picLocks noChangeAspect="1" noChangeArrowheads="1"/>
          </p:cNvPicPr>
          <p:nvPr/>
        </p:nvPicPr>
        <p:blipFill>
          <a:blip r:embed="rId5" cstate="print"/>
          <a:srcRect/>
          <a:stretch>
            <a:fillRect/>
          </a:stretch>
        </p:blipFill>
        <p:spPr bwMode="auto">
          <a:xfrm>
            <a:off x="3581400" y="3276600"/>
            <a:ext cx="4876800" cy="3200400"/>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How do we use the Bay?</a:t>
            </a:r>
            <a:endParaRPr lang="en-US" dirty="0"/>
          </a:p>
        </p:txBody>
      </p:sp>
      <p:sp>
        <p:nvSpPr>
          <p:cNvPr id="3" name="TextBox 2"/>
          <p:cNvSpPr txBox="1"/>
          <p:nvPr/>
        </p:nvSpPr>
        <p:spPr>
          <a:xfrm>
            <a:off x="685800" y="1295400"/>
            <a:ext cx="4648200" cy="3139321"/>
          </a:xfrm>
          <a:prstGeom prst="rect">
            <a:avLst/>
          </a:prstGeom>
          <a:noFill/>
        </p:spPr>
        <p:txBody>
          <a:bodyPr wrap="square" rtlCol="0">
            <a:spAutoFit/>
          </a:bodyPr>
          <a:lstStyle/>
          <a:p>
            <a:pPr>
              <a:buFont typeface="Arial" pitchFamily="34" charset="0"/>
              <a:buChar char="•"/>
            </a:pPr>
            <a:r>
              <a:rPr lang="en-US" sz="3600" dirty="0" smtClean="0"/>
              <a:t>Fishing</a:t>
            </a:r>
          </a:p>
          <a:p>
            <a:pPr>
              <a:buFont typeface="Arial" pitchFamily="34" charset="0"/>
              <a:buChar char="•"/>
            </a:pPr>
            <a:r>
              <a:rPr lang="en-US" sz="3600" dirty="0" smtClean="0"/>
              <a:t>Crabbing</a:t>
            </a:r>
          </a:p>
          <a:p>
            <a:pPr>
              <a:buFont typeface="Arial" pitchFamily="34" charset="0"/>
              <a:buChar char="•"/>
            </a:pPr>
            <a:r>
              <a:rPr lang="en-US" sz="3600" dirty="0" smtClean="0"/>
              <a:t>Transportation</a:t>
            </a:r>
          </a:p>
          <a:p>
            <a:pPr>
              <a:buFont typeface="Arial" pitchFamily="34" charset="0"/>
              <a:buChar char="•"/>
            </a:pPr>
            <a:r>
              <a:rPr lang="en-US" sz="3600" dirty="0" smtClean="0"/>
              <a:t>Swimming/boating</a:t>
            </a:r>
          </a:p>
          <a:p>
            <a:pPr>
              <a:buFont typeface="Arial" pitchFamily="34" charset="0"/>
              <a:buChar char="•"/>
            </a:pPr>
            <a:r>
              <a:rPr lang="en-US" sz="3600" dirty="0" smtClean="0"/>
              <a:t>Tourism</a:t>
            </a:r>
          </a:p>
          <a:p>
            <a:pPr>
              <a:buFont typeface="Arial" pitchFamily="34" charset="0"/>
              <a:buChar char="•"/>
            </a:pPr>
            <a:endParaRPr lang="en-US" dirty="0"/>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Thinking About Ecology</a:t>
            </a:r>
            <a:endParaRPr lang="en-US" dirty="0"/>
          </a:p>
        </p:txBody>
      </p:sp>
      <p:sp>
        <p:nvSpPr>
          <p:cNvPr id="3" name="TextBox 2"/>
          <p:cNvSpPr txBox="1"/>
          <p:nvPr/>
        </p:nvSpPr>
        <p:spPr>
          <a:xfrm>
            <a:off x="685800" y="1447801"/>
            <a:ext cx="6781800" cy="2308324"/>
          </a:xfrm>
          <a:prstGeom prst="rect">
            <a:avLst/>
          </a:prstGeom>
          <a:noFill/>
        </p:spPr>
        <p:txBody>
          <a:bodyPr wrap="square" rtlCol="0">
            <a:spAutoFit/>
          </a:bodyPr>
          <a:lstStyle/>
          <a:p>
            <a:r>
              <a:rPr lang="en-US" b="1" dirty="0" smtClean="0"/>
              <a:t>Two Important Terms to Remember:</a:t>
            </a:r>
          </a:p>
          <a:p>
            <a:pPr marL="342900" indent="-342900">
              <a:buAutoNum type="arabicPeriod"/>
            </a:pPr>
            <a:r>
              <a:rPr lang="en-US" b="1" dirty="0" smtClean="0"/>
              <a:t>Watershed- The entire area of land that drains into a body of water</a:t>
            </a:r>
          </a:p>
          <a:p>
            <a:pPr marL="342900" indent="-342900">
              <a:buAutoNum type="arabicPeriod"/>
            </a:pPr>
            <a:r>
              <a:rPr lang="en-US" b="1" dirty="0" smtClean="0"/>
              <a:t>Ecosystem- A group or community of </a:t>
            </a:r>
            <a:r>
              <a:rPr lang="en-US" b="1" dirty="0"/>
              <a:t>o</a:t>
            </a:r>
            <a:r>
              <a:rPr lang="en-US" b="1" dirty="0" smtClean="0"/>
              <a:t>rganisms interacting with their environment.</a:t>
            </a:r>
          </a:p>
          <a:p>
            <a:pPr marL="342900" indent="-342900"/>
            <a:endParaRPr lang="en-US" b="1" dirty="0"/>
          </a:p>
          <a:p>
            <a:pPr marL="342900" indent="-342900"/>
            <a:r>
              <a:rPr lang="en-US" b="1" dirty="0" smtClean="0"/>
              <a:t>Are uses of the Chesapeake Bay limited only to the water?</a:t>
            </a:r>
          </a:p>
          <a:p>
            <a:pPr marL="342900" indent="-342900"/>
            <a:endParaRPr lang="en-US" dirty="0"/>
          </a:p>
        </p:txBody>
      </p:sp>
      <p:sp>
        <p:nvSpPr>
          <p:cNvPr id="5" name="Rectangle 4"/>
          <p:cNvSpPr/>
          <p:nvPr/>
        </p:nvSpPr>
        <p:spPr>
          <a:xfrm>
            <a:off x="3200400" y="3429000"/>
            <a:ext cx="1335623" cy="923330"/>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none" lIns="91440" tIns="45720" rIns="91440" bIns="45720">
            <a:spAutoFit/>
          </a:bodyPr>
          <a:lstStyle/>
          <a:p>
            <a:pPr algn="ctr"/>
            <a:r>
              <a:rPr lang="en-U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NO!</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6" name="TextBox 5"/>
          <p:cNvSpPr txBox="1"/>
          <p:nvPr/>
        </p:nvSpPr>
        <p:spPr>
          <a:xfrm>
            <a:off x="685800" y="4267200"/>
            <a:ext cx="6096000" cy="646331"/>
          </a:xfrm>
          <a:prstGeom prst="rect">
            <a:avLst/>
          </a:prstGeom>
          <a:noFill/>
        </p:spPr>
        <p:txBody>
          <a:bodyPr wrap="square" rtlCol="0">
            <a:spAutoFit/>
          </a:bodyPr>
          <a:lstStyle/>
          <a:p>
            <a:r>
              <a:rPr lang="en-US" b="1" dirty="0" smtClean="0"/>
              <a:t>What are other uses of the Bay’s watershed that might impact its ecosystems? </a:t>
            </a:r>
            <a:r>
              <a:rPr lang="en-US" b="1" smtClean="0"/>
              <a:t>How?</a:t>
            </a:r>
            <a:endParaRPr lang="en-US" b="1"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lstStyle/>
          <a:p>
            <a:r>
              <a:rPr lang="en-US" dirty="0" smtClean="0"/>
              <a:t>Results of Human Impacts</a:t>
            </a:r>
            <a:endParaRPr lang="en-US" dirty="0"/>
          </a:p>
        </p:txBody>
      </p:sp>
      <p:pic>
        <p:nvPicPr>
          <p:cNvPr id="3" name="Picture 6"/>
          <p:cNvPicPr>
            <a:picLocks noChangeAspect="1" noChangeArrowheads="1"/>
          </p:cNvPicPr>
          <p:nvPr/>
        </p:nvPicPr>
        <p:blipFill>
          <a:blip r:embed="rId2" cstate="print"/>
          <a:srcRect/>
          <a:stretch>
            <a:fillRect/>
          </a:stretch>
        </p:blipFill>
        <p:spPr bwMode="auto">
          <a:xfrm>
            <a:off x="5715000" y="1828800"/>
            <a:ext cx="3248025" cy="4794085"/>
          </a:xfrm>
          <a:prstGeom prst="rect">
            <a:avLst/>
          </a:prstGeom>
          <a:noFill/>
          <a:ln w="9525">
            <a:noFill/>
            <a:miter lim="800000"/>
            <a:headEnd/>
            <a:tailEnd/>
          </a:ln>
        </p:spPr>
      </p:pic>
      <p:sp>
        <p:nvSpPr>
          <p:cNvPr id="4" name="TextBox 3"/>
          <p:cNvSpPr txBox="1"/>
          <p:nvPr/>
        </p:nvSpPr>
        <p:spPr>
          <a:xfrm>
            <a:off x="457200" y="990600"/>
            <a:ext cx="4876800" cy="5539978"/>
          </a:xfrm>
          <a:prstGeom prst="rect">
            <a:avLst/>
          </a:prstGeom>
          <a:noFill/>
        </p:spPr>
        <p:txBody>
          <a:bodyPr wrap="square" rtlCol="0">
            <a:spAutoFit/>
          </a:bodyPr>
          <a:lstStyle/>
          <a:p>
            <a:pPr>
              <a:buFont typeface="Arial" pitchFamily="34" charset="0"/>
              <a:buChar char="•"/>
            </a:pPr>
            <a:r>
              <a:rPr lang="en-US" sz="2400" dirty="0" smtClean="0"/>
              <a:t>More development= more impervious surfaces= runoff</a:t>
            </a:r>
          </a:p>
          <a:p>
            <a:pPr lvl="1">
              <a:buFont typeface="Arial" pitchFamily="34" charset="0"/>
              <a:buChar char="•"/>
            </a:pPr>
            <a:r>
              <a:rPr lang="en-US" sz="2400" dirty="0" smtClean="0"/>
              <a:t>Oil</a:t>
            </a:r>
          </a:p>
          <a:p>
            <a:pPr lvl="1">
              <a:buFont typeface="Arial" pitchFamily="34" charset="0"/>
              <a:buChar char="•"/>
            </a:pPr>
            <a:r>
              <a:rPr lang="en-US" sz="2400" dirty="0" smtClean="0"/>
              <a:t>Pollution</a:t>
            </a:r>
          </a:p>
          <a:p>
            <a:pPr lvl="1">
              <a:buFont typeface="Arial" pitchFamily="34" charset="0"/>
              <a:buChar char="•"/>
            </a:pPr>
            <a:r>
              <a:rPr lang="en-US" sz="2400" dirty="0" smtClean="0"/>
              <a:t>Nutrients</a:t>
            </a:r>
          </a:p>
          <a:p>
            <a:pPr lvl="1">
              <a:buFont typeface="Arial" pitchFamily="34" charset="0"/>
              <a:buChar char="•"/>
            </a:pPr>
            <a:r>
              <a:rPr lang="en-US" sz="2400" dirty="0" smtClean="0"/>
              <a:t>Sediment</a:t>
            </a:r>
          </a:p>
          <a:p>
            <a:pPr>
              <a:buFont typeface="Arial" pitchFamily="34" charset="0"/>
              <a:buChar char="•"/>
            </a:pPr>
            <a:r>
              <a:rPr lang="en-US" sz="2400" dirty="0" smtClean="0"/>
              <a:t>Dead Zones</a:t>
            </a:r>
          </a:p>
          <a:p>
            <a:pPr lvl="1">
              <a:buFont typeface="Arial" pitchFamily="34" charset="0"/>
              <a:buChar char="•"/>
            </a:pPr>
            <a:r>
              <a:rPr lang="en-US" sz="2400" b="1" dirty="0" err="1" smtClean="0"/>
              <a:t>Eutrophication</a:t>
            </a:r>
            <a:r>
              <a:rPr lang="en-US" sz="2400" b="1" dirty="0" smtClean="0"/>
              <a:t>-</a:t>
            </a:r>
            <a:r>
              <a:rPr lang="en-US" sz="2400" dirty="0" smtClean="0"/>
              <a:t> when there are so many nutrients in the water that algae covers the surface and all the plants below die</a:t>
            </a:r>
          </a:p>
          <a:p>
            <a:pPr lvl="1">
              <a:buFont typeface="Arial" pitchFamily="34" charset="0"/>
              <a:buChar char="•"/>
            </a:pPr>
            <a:r>
              <a:rPr lang="en-US" sz="2400" b="1" dirty="0" smtClean="0"/>
              <a:t>Why would killing plants be a problem?</a:t>
            </a:r>
            <a:endParaRPr lang="en-US" sz="2400" b="1" dirty="0" smtClean="0"/>
          </a:p>
          <a:p>
            <a:pPr>
              <a:buFont typeface="Arial" pitchFamily="34" charset="0"/>
              <a:buChar char="•"/>
            </a:pPr>
            <a:r>
              <a:rPr lang="en-US" sz="2400" dirty="0" smtClean="0"/>
              <a:t>Less Fish, Crabs, and oysters</a:t>
            </a:r>
          </a:p>
          <a:p>
            <a:pPr>
              <a:buFont typeface="Arial" pitchFamily="34" charset="0"/>
              <a:buChar char="•"/>
            </a:pPr>
            <a:endParaRPr lang="en-US" dirty="0" smtClean="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1143000"/>
          </a:xfrm>
        </p:spPr>
        <p:txBody>
          <a:bodyPr/>
          <a:lstStyle/>
          <a:p>
            <a:r>
              <a:rPr lang="en-US" dirty="0" smtClean="0"/>
              <a:t>What does this mean to you?</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066800" y="1295400"/>
            <a:ext cx="6629400" cy="4419600"/>
          </a:xfrm>
          <a:prstGeom prst="rect">
            <a:avLst/>
          </a:prstGeom>
          <a:noFill/>
          <a:ln w="9525">
            <a:noFill/>
            <a:miter lim="800000"/>
            <a:headEnd/>
            <a:tailEnd/>
          </a:ln>
        </p:spPr>
      </p:pic>
      <p:sp>
        <p:nvSpPr>
          <p:cNvPr id="6" name="TextBox 5"/>
          <p:cNvSpPr txBox="1"/>
          <p:nvPr/>
        </p:nvSpPr>
        <p:spPr>
          <a:xfrm>
            <a:off x="4114800" y="5105400"/>
            <a:ext cx="2971800" cy="523220"/>
          </a:xfrm>
          <a:prstGeom prst="rect">
            <a:avLst/>
          </a:prstGeom>
          <a:solidFill>
            <a:schemeClr val="bg2">
              <a:lumMod val="75000"/>
            </a:schemeClr>
          </a:solidFill>
        </p:spPr>
        <p:txBody>
          <a:bodyPr wrap="square" rtlCol="0">
            <a:spAutoFit/>
          </a:bodyPr>
          <a:lstStyle/>
          <a:p>
            <a:r>
              <a:rPr lang="en-US" sz="2800" dirty="0" smtClean="0"/>
              <a:t>Sandy Point Beach</a:t>
            </a:r>
            <a:endParaRPr lang="en-US" sz="28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How About This?</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1524000" y="1524000"/>
            <a:ext cx="5971976" cy="5097508"/>
          </a:xfrm>
          <a:prstGeom prst="rect">
            <a:avLst/>
          </a:prstGeom>
          <a:noFill/>
          <a:ln w="9525">
            <a:noFill/>
            <a:miter lim="800000"/>
            <a:headEnd/>
            <a:tailEnd/>
          </a:ln>
        </p:spPr>
      </p:pic>
      <p:sp>
        <p:nvSpPr>
          <p:cNvPr id="6" name="Oval 5"/>
          <p:cNvSpPr/>
          <p:nvPr/>
        </p:nvSpPr>
        <p:spPr>
          <a:xfrm>
            <a:off x="5105400" y="2895600"/>
            <a:ext cx="152400" cy="15240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181600" y="6172200"/>
            <a:ext cx="2133600" cy="369332"/>
          </a:xfrm>
          <a:prstGeom prst="rect">
            <a:avLst/>
          </a:prstGeom>
          <a:solidFill>
            <a:schemeClr val="bg2">
              <a:lumMod val="75000"/>
            </a:schemeClr>
          </a:solidFill>
        </p:spPr>
        <p:txBody>
          <a:bodyPr wrap="square" rtlCol="0">
            <a:spAutoFit/>
          </a:bodyPr>
          <a:lstStyle/>
          <a:p>
            <a:r>
              <a:rPr lang="en-US" dirty="0" smtClean="0"/>
              <a:t>The Chesapeake Bay</a:t>
            </a:r>
            <a:endParaRPr 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TotalTime>
  <Words>344</Words>
  <Application>Microsoft Office PowerPoint</Application>
  <PresentationFormat>On-screen Show (4:3)</PresentationFormat>
  <Paragraphs>46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Taking a Trip Down to the Bay</vt:lpstr>
      <vt:lpstr>Objectives</vt:lpstr>
      <vt:lpstr>Slide 3</vt:lpstr>
      <vt:lpstr>Slide 4</vt:lpstr>
      <vt:lpstr>SO… How do we use the Bay?</vt:lpstr>
      <vt:lpstr>Thinking About Ecology</vt:lpstr>
      <vt:lpstr>Results of Human Impacts</vt:lpstr>
      <vt:lpstr>What does this mean to you?</vt:lpstr>
      <vt:lpstr>How About This?</vt:lpstr>
      <vt:lpstr>And This?</vt:lpstr>
      <vt:lpstr>Homework</vt:lpstr>
      <vt:lpstr>Sources</vt:lpstr>
    </vt:vector>
  </TitlesOfParts>
  <Company>Towson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Taking a Trip Down to the Bay</dc:title>
  <dc:creator>TOWSONU\755webcatimage</dc:creator>
  <cp:lastModifiedBy>Katie Dell</cp:lastModifiedBy>
  <cp:revision>19</cp:revision>
  <dcterms:created xsi:type="dcterms:W3CDTF">2010-12-07T04:20:07Z</dcterms:created>
  <dcterms:modified xsi:type="dcterms:W3CDTF">2010-12-07T12:42:50Z</dcterms:modified>
</cp:coreProperties>
</file>